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8" r:id="rId2"/>
    <p:sldId id="259" r:id="rId3"/>
    <p:sldId id="261" r:id="rId4"/>
    <p:sldId id="262" r:id="rId5"/>
    <p:sldId id="260" r:id="rId6"/>
    <p:sldId id="266" r:id="rId7"/>
    <p:sldId id="269" r:id="rId8"/>
    <p:sldId id="271" r:id="rId9"/>
    <p:sldId id="263" r:id="rId10"/>
    <p:sldId id="265" r:id="rId11"/>
    <p:sldId id="274" r:id="rId12"/>
    <p:sldId id="276" r:id="rId13"/>
    <p:sldId id="277" r:id="rId14"/>
    <p:sldId id="278" r:id="rId15"/>
    <p:sldId id="275" r:id="rId1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86457" autoAdjust="0"/>
  </p:normalViewPr>
  <p:slideViewPr>
    <p:cSldViewPr snapToGrid="0" snapToObjects="1">
      <p:cViewPr varScale="1">
        <p:scale>
          <a:sx n="77" d="100"/>
          <a:sy n="77" d="100"/>
        </p:scale>
        <p:origin x="180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10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brmacdon:Desktop:Workbook2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dLbl>
              <c:idx val="3"/>
              <c:layout>
                <c:manualLayout>
                  <c:x val="2.7649773598428601E-2"/>
                  <c:y val="8.2955301120131497E-17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6777972197919697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8864586371148094E-2"/>
                  <c:y val="4.8305055563481096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3.5944705677957198E-2"/>
                  <c:y val="2.715074642818969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cap="small" normalizeH="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Sheet1!$C$2:$C$12</c:f>
              <c:strCache>
                <c:ptCount val="9"/>
                <c:pt idx="1">
                  <c:v>Prospectus Approved</c:v>
                </c:pt>
                <c:pt idx="2">
                  <c:v>Lease Award</c:v>
                </c:pt>
                <c:pt idx="3">
                  <c:v>Construction Begins</c:v>
                </c:pt>
                <c:pt idx="4">
                  <c:v>Final Design Decision</c:v>
                </c:pt>
                <c:pt idx="5">
                  <c:v>Redesign Begins</c:v>
                </c:pt>
                <c:pt idx="6">
                  <c:v>Interior Construction Begins</c:v>
                </c:pt>
                <c:pt idx="7">
                  <c:v>Construction Ends</c:v>
                </c:pt>
                <c:pt idx="8">
                  <c:v>Relocation Complete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0</c:v>
                </c:pt>
                <c:pt idx="1">
                  <c:v>-5</c:v>
                </c:pt>
                <c:pt idx="2">
                  <c:v>7</c:v>
                </c:pt>
                <c:pt idx="3">
                  <c:v>-7</c:v>
                </c:pt>
                <c:pt idx="4">
                  <c:v>10</c:v>
                </c:pt>
                <c:pt idx="5">
                  <c:v>8</c:v>
                </c:pt>
                <c:pt idx="6">
                  <c:v>-5</c:v>
                </c:pt>
                <c:pt idx="7">
                  <c:v>-15</c:v>
                </c:pt>
                <c:pt idx="8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565752"/>
        <c:axId val="194551704"/>
      </c:barChar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square"/>
            <c:size val="9"/>
            <c:spPr>
              <a:ln>
                <a:noFill/>
              </a:ln>
            </c:spPr>
          </c:marker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7"/>
            <c:bubble3D val="0"/>
          </c:dPt>
          <c:cat>
            <c:numRef>
              <c:f>Sheet1!$A$2:$A$12</c:f>
              <c:numCache>
                <c:formatCode>mmm\-yy</c:formatCode>
                <c:ptCount val="11"/>
                <c:pt idx="0">
                  <c:v>41275</c:v>
                </c:pt>
                <c:pt idx="1">
                  <c:v>41365</c:v>
                </c:pt>
                <c:pt idx="2">
                  <c:v>41426</c:v>
                </c:pt>
                <c:pt idx="3">
                  <c:v>41640</c:v>
                </c:pt>
                <c:pt idx="4">
                  <c:v>41913</c:v>
                </c:pt>
                <c:pt idx="5">
                  <c:v>41974</c:v>
                </c:pt>
                <c:pt idx="6">
                  <c:v>42461</c:v>
                </c:pt>
                <c:pt idx="7">
                  <c:v>42948</c:v>
                </c:pt>
                <c:pt idx="8">
                  <c:v>43009</c:v>
                </c:pt>
                <c:pt idx="9">
                  <c:v>43252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944392"/>
        <c:axId val="194551320"/>
      </c:lineChart>
      <c:dateAx>
        <c:axId val="19194439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/>
          <a:lstStyle/>
          <a:p>
            <a:pPr>
              <a:defRPr sz="1600"/>
            </a:pPr>
            <a:endParaRPr lang="en-US"/>
          </a:p>
        </c:txPr>
        <c:crossAx val="194551320"/>
        <c:crosses val="autoZero"/>
        <c:auto val="1"/>
        <c:lblOffset val="100"/>
        <c:baseTimeUnit val="months"/>
      </c:dateAx>
      <c:valAx>
        <c:axId val="194551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1944392"/>
        <c:crosses val="autoZero"/>
        <c:crossBetween val="between"/>
      </c:valAx>
      <c:valAx>
        <c:axId val="194551704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94565752"/>
        <c:crosses val="max"/>
        <c:crossBetween val="between"/>
      </c:valAx>
      <c:catAx>
        <c:axId val="194565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45517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9CC6C-7C35-4F4E-B6CC-219D58CF1580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09F96-20CC-0D48-B02B-239E86F63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602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97E7A-A42C-E149-A761-F798507E491E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FFABD-9CF9-3A44-B2F2-176A9AC81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79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FABD-9CF9-3A44-B2F2-176A9AC817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99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FABD-9CF9-3A44-B2F2-176A9AC817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8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FABD-9CF9-3A44-B2F2-176A9AC817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22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FABD-9CF9-3A44-B2F2-176A9AC817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70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FABD-9CF9-3A44-B2F2-176A9AC817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07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EFFABD-9CF9-3A44-B2F2-176A9AC817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9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4358"/>
            <a:ext cx="7772400" cy="12055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40133"/>
            <a:ext cx="6400800" cy="11422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465363" y="6539589"/>
            <a:ext cx="628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988877A-7A0E-AB4D-91A6-95EFF545B186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5701"/>
            <a:ext cx="8229600" cy="3571926"/>
          </a:xfrm>
          <a:prstGeom prst="rect">
            <a:avLst/>
          </a:prstGeom>
        </p:spPr>
        <p:txBody>
          <a:bodyPr/>
          <a:lstStyle>
            <a:lvl1pPr marL="0" indent="0">
              <a:buSzPct val="52000"/>
              <a:buFont typeface="Arial"/>
              <a:buNone/>
              <a:defRPr sz="2400" b="0" i="0">
                <a:latin typeface="Calibri Light"/>
                <a:cs typeface="Calibri Light"/>
              </a:defRPr>
            </a:lvl1pPr>
            <a:lvl2pPr>
              <a:defRPr sz="2000" b="0" i="0">
                <a:latin typeface="Calibri Light"/>
                <a:cs typeface="Calibri Light"/>
              </a:defRPr>
            </a:lvl2pPr>
            <a:lvl3pPr>
              <a:defRPr sz="18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829588"/>
            <a:ext cx="8229600" cy="739797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465363" y="6539589"/>
            <a:ext cx="628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988877A-7A0E-AB4D-91A6-95EFF545B186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9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5315"/>
            <a:ext cx="8229600" cy="73979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5700"/>
            <a:ext cx="4040188" cy="3648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Calibri Light"/>
                <a:cs typeface="Calibri Light"/>
              </a:defRPr>
            </a:lvl1pPr>
            <a:lvl2pPr marL="457200" indent="0">
              <a:buNone/>
              <a:defRPr sz="2000" b="0" i="0"/>
            </a:lvl2pPr>
            <a:lvl3pPr marL="914400" indent="0">
              <a:buNone/>
              <a:defRPr sz="1800" b="0" i="0"/>
            </a:lvl3pPr>
            <a:lvl4pPr marL="1371600" indent="0">
              <a:buNone/>
              <a:defRPr sz="1600" b="0" i="0"/>
            </a:lvl4pPr>
            <a:lvl5pPr marL="1828800" indent="0">
              <a:buNone/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646612" y="1808337"/>
            <a:ext cx="4040188" cy="364889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>
                <a:latin typeface="Calibri Light"/>
                <a:cs typeface="Calibri Light"/>
              </a:defRPr>
            </a:lvl1pPr>
            <a:lvl2pPr>
              <a:defRPr sz="2000" b="0" i="0"/>
            </a:lvl2pPr>
            <a:lvl3pPr>
              <a:defRPr sz="18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465363" y="6539589"/>
            <a:ext cx="628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988877A-7A0E-AB4D-91A6-95EFF545B186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658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397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1830"/>
            <a:ext cx="7772400" cy="12055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Update on the Relocation of NSF Headquarters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016" y="3712329"/>
            <a:ext cx="7699075" cy="1142252"/>
          </a:xfrm>
        </p:spPr>
        <p:txBody>
          <a:bodyPr>
            <a:noAutofit/>
          </a:bodyPr>
          <a:lstStyle/>
          <a:p>
            <a:r>
              <a:rPr lang="en-US" sz="2000" dirty="0" smtClean="0"/>
              <a:t>Business and Operations Advisory Committee</a:t>
            </a:r>
            <a:endParaRPr lang="en-US" sz="2000" dirty="0"/>
          </a:p>
          <a:p>
            <a:r>
              <a:rPr lang="en-US" sz="2000" dirty="0"/>
              <a:t>November </a:t>
            </a:r>
            <a:r>
              <a:rPr lang="en-US" sz="2000" dirty="0" smtClean="0"/>
              <a:t>29, </a:t>
            </a:r>
            <a:r>
              <a:rPr lang="en-US" sz="2000" dirty="0"/>
              <a:t>2016</a:t>
            </a:r>
          </a:p>
          <a:p>
            <a:endParaRPr lang="en-US" sz="2000" dirty="0"/>
          </a:p>
          <a:p>
            <a:r>
              <a:rPr lang="en-US" sz="2000" dirty="0" smtClean="0"/>
              <a:t>Dr. Joanne </a:t>
            </a:r>
            <a:r>
              <a:rPr lang="en-US" sz="2000" dirty="0" err="1" smtClean="0"/>
              <a:t>Tornow</a:t>
            </a:r>
            <a:endParaRPr lang="en-US" sz="2000" dirty="0" smtClean="0"/>
          </a:p>
          <a:p>
            <a:r>
              <a:rPr lang="en-US" sz="2000" dirty="0" smtClean="0"/>
              <a:t>Brian MacDonald</a:t>
            </a:r>
          </a:p>
        </p:txBody>
      </p:sp>
    </p:spTree>
    <p:extLst>
      <p:ext uri="{BB962C8B-B14F-4D97-AF65-F5344CB8AC3E}">
        <p14:creationId xmlns:p14="http://schemas.microsoft.com/office/powerpoint/2010/main" val="42807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Floor</a:t>
            </a:r>
          </a:p>
        </p:txBody>
      </p:sp>
      <p:pic>
        <p:nvPicPr>
          <p:cNvPr id="5" name="Picture 4" descr="DSCN00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55" y="1569385"/>
            <a:ext cx="3872245" cy="2904184"/>
          </a:xfrm>
          <a:prstGeom prst="rect">
            <a:avLst/>
          </a:prstGeom>
        </p:spPr>
      </p:pic>
      <p:pic>
        <p:nvPicPr>
          <p:cNvPr id="6" name="Picture 5" descr="DSCN00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9385"/>
            <a:ext cx="3872245" cy="290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3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008"/>
            <a:ext cx="8229600" cy="73979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Change Management/Communications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1041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FY16 </a:t>
            </a:r>
            <a:r>
              <a:rPr lang="en-US" sz="2800" dirty="0"/>
              <a:t>FEVS:  74% satisfied with communications about the move</a:t>
            </a:r>
          </a:p>
          <a:p>
            <a:r>
              <a:rPr lang="en-US" sz="2800" dirty="0"/>
              <a:t>Integrated communications team</a:t>
            </a:r>
          </a:p>
          <a:p>
            <a:r>
              <a:rPr lang="en-US" sz="2800" dirty="0"/>
              <a:t>Connecting to the new building:</a:t>
            </a:r>
          </a:p>
          <a:p>
            <a:pPr lvl="1"/>
            <a:r>
              <a:rPr lang="en-US" sz="2400" dirty="0"/>
              <a:t>Relocation resources on Inside NSF</a:t>
            </a:r>
          </a:p>
          <a:p>
            <a:pPr lvl="1"/>
            <a:r>
              <a:rPr lang="en-US" sz="2400" dirty="0"/>
              <a:t>Workspace selection</a:t>
            </a:r>
          </a:p>
          <a:p>
            <a:pPr lvl="1"/>
            <a:r>
              <a:rPr lang="en-US" sz="2400" dirty="0"/>
              <a:t>Monthly bus tours to vicinity</a:t>
            </a:r>
          </a:p>
          <a:p>
            <a:pPr lvl="1"/>
            <a:r>
              <a:rPr lang="en-US" sz="2400" dirty="0"/>
              <a:t>Directorate branding</a:t>
            </a:r>
          </a:p>
          <a:p>
            <a:pPr lvl="1"/>
            <a:r>
              <a:rPr lang="en-US" sz="2400" dirty="0"/>
              <a:t>Video tour</a:t>
            </a:r>
          </a:p>
          <a:p>
            <a:pPr lvl="1"/>
            <a:r>
              <a:rPr lang="en-US" sz="2400" dirty="0" smtClean="0"/>
              <a:t>Plan to initiate </a:t>
            </a:r>
            <a:r>
              <a:rPr lang="en-US" sz="2400" dirty="0"/>
              <a:t>building tours in late winter 2017</a:t>
            </a:r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12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008"/>
            <a:ext cx="8229600" cy="73979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Directorate Branding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75" y="1439805"/>
            <a:ext cx="8592649" cy="40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1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39" y="630434"/>
            <a:ext cx="8229600" cy="73979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Directorate Branding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13" y="1238871"/>
            <a:ext cx="7971183" cy="43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6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008"/>
            <a:ext cx="8229600" cy="73979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Video Tour	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7751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008"/>
            <a:ext cx="8229600" cy="73979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What happens after we get there?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39805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What do we need to start doing now to prepare for post-move?</a:t>
            </a:r>
          </a:p>
          <a:p>
            <a:pPr lvl="1"/>
            <a:r>
              <a:rPr lang="en-US" sz="2400" dirty="0"/>
              <a:t>Avoiding let-down for staff responsible for all aspects of </a:t>
            </a:r>
            <a:r>
              <a:rPr lang="en-US" sz="2400" dirty="0" smtClean="0"/>
              <a:t>relocation.</a:t>
            </a:r>
            <a:endParaRPr lang="en-US" sz="2400" dirty="0"/>
          </a:p>
          <a:p>
            <a:pPr lvl="1"/>
            <a:r>
              <a:rPr lang="en-US" sz="2400" dirty="0"/>
              <a:t>Best practices for agency staff to adjust to new surroundings/new </a:t>
            </a:r>
            <a:r>
              <a:rPr lang="en-US" sz="2400" dirty="0" smtClean="0"/>
              <a:t>processes.</a:t>
            </a:r>
            <a:endParaRPr lang="en-US" sz="2400" dirty="0"/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73839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NSF relocating to Alexandria in 2017</a:t>
            </a:r>
          </a:p>
          <a:p>
            <a:pPr lvl="1"/>
            <a:r>
              <a:rPr lang="en-US" sz="2400" dirty="0"/>
              <a:t>Moving 2,250 people</a:t>
            </a:r>
          </a:p>
          <a:p>
            <a:pPr lvl="1"/>
            <a:r>
              <a:rPr lang="en-US" sz="2400" dirty="0"/>
              <a:t>Moving into brand new building </a:t>
            </a:r>
          </a:p>
          <a:p>
            <a:pPr lvl="1"/>
            <a:r>
              <a:rPr lang="en-US" sz="2400" dirty="0"/>
              <a:t>NSF located under one roof</a:t>
            </a:r>
          </a:p>
          <a:p>
            <a:pPr lvl="1"/>
            <a:r>
              <a:rPr lang="en-US" sz="2400" dirty="0"/>
              <a:t>Relocate between August and October 2017 </a:t>
            </a:r>
          </a:p>
          <a:p>
            <a:pPr lvl="1"/>
            <a:r>
              <a:rPr lang="en-US" sz="2400" dirty="0" smtClean="0"/>
              <a:t>Rent reduced by $</a:t>
            </a:r>
            <a:r>
              <a:rPr lang="en-US" sz="2400" dirty="0"/>
              <a:t>6 million per year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621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8177"/>
            <a:ext cx="8229600" cy="739797"/>
          </a:xfrm>
        </p:spPr>
        <p:txBody>
          <a:bodyPr>
            <a:normAutofit/>
          </a:bodyPr>
          <a:lstStyle/>
          <a:p>
            <a:r>
              <a:rPr lang="en-US" sz="3200" b="1" dirty="0"/>
              <a:t>Helping NSF achieve its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6353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800" dirty="0"/>
              <a:t>New Panel Conference Center</a:t>
            </a:r>
          </a:p>
          <a:p>
            <a:pPr lvl="1"/>
            <a:r>
              <a:rPr lang="en-US" sz="2400" dirty="0"/>
              <a:t>37 conference rooms accommodating 1,200 people</a:t>
            </a:r>
          </a:p>
          <a:p>
            <a:pPr lvl="1"/>
            <a:r>
              <a:rPr lang="en-US" sz="2400" dirty="0"/>
              <a:t>Modern AV capabilities</a:t>
            </a:r>
          </a:p>
          <a:p>
            <a:pPr lvl="1"/>
            <a:r>
              <a:rPr lang="en-US" sz="2400" dirty="0"/>
              <a:t>Visitor Center, Business Lounge, Pre-Function Area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800" dirty="0"/>
              <a:t>Work from anywhere in the building</a:t>
            </a:r>
          </a:p>
          <a:p>
            <a:pPr lvl="1"/>
            <a:r>
              <a:rPr lang="en-US" sz="2400" dirty="0"/>
              <a:t>Robust Wi-</a:t>
            </a:r>
            <a:r>
              <a:rPr lang="en-US" sz="2400" dirty="0" smtClean="0"/>
              <a:t>Fi, print </a:t>
            </a:r>
            <a:r>
              <a:rPr lang="en-US" sz="2400" dirty="0"/>
              <a:t>to any </a:t>
            </a:r>
            <a:r>
              <a:rPr lang="en-US" sz="2400" dirty="0" smtClean="0"/>
              <a:t>printer, VoIP system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sz="2800" dirty="0" smtClean="0"/>
              <a:t>Improves NSF’s compliance with various federal mandates, statutes, and </a:t>
            </a:r>
            <a:r>
              <a:rPr lang="en-US" sz="2800" dirty="0"/>
              <a:t>E</a:t>
            </a:r>
            <a:r>
              <a:rPr lang="en-US" sz="2800" dirty="0" smtClean="0"/>
              <a:t>xecutive </a:t>
            </a:r>
            <a:r>
              <a:rPr lang="en-US" sz="2800" dirty="0"/>
              <a:t>O</a:t>
            </a:r>
            <a:r>
              <a:rPr lang="en-US" sz="2800" dirty="0" smtClean="0"/>
              <a:t>rders.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3113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219"/>
            <a:ext cx="8229600" cy="739797"/>
          </a:xfrm>
        </p:spPr>
        <p:txBody>
          <a:bodyPr>
            <a:normAutofit/>
          </a:bodyPr>
          <a:lstStyle/>
          <a:p>
            <a:r>
              <a:rPr lang="en-US" sz="3200" b="1" dirty="0"/>
              <a:t>Helping NSF achieve its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3561" y="1457662"/>
            <a:ext cx="8690439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72"/>
              </a:spcBef>
            </a:pPr>
            <a:r>
              <a:rPr lang="en-US" sz="2800" dirty="0"/>
              <a:t>NSF controls building security</a:t>
            </a:r>
          </a:p>
          <a:p>
            <a:pPr lvl="1">
              <a:spcBef>
                <a:spcPts val="72"/>
              </a:spcBef>
            </a:pPr>
            <a:r>
              <a:rPr lang="en-US" sz="2400" dirty="0"/>
              <a:t>Dedicated NSF parking garage w/controlled access</a:t>
            </a:r>
          </a:p>
          <a:p>
            <a:pPr lvl="1">
              <a:spcBef>
                <a:spcPts val="72"/>
              </a:spcBef>
            </a:pPr>
            <a:r>
              <a:rPr lang="en-US" sz="2400" dirty="0"/>
              <a:t>NSF-only vs. public space</a:t>
            </a:r>
          </a:p>
          <a:p>
            <a:pPr marL="457200" lvl="1" indent="0">
              <a:spcBef>
                <a:spcPts val="72"/>
              </a:spcBef>
              <a:buNone/>
            </a:pPr>
            <a:endParaRPr lang="en-US" sz="2400" dirty="0"/>
          </a:p>
          <a:p>
            <a:pPr>
              <a:spcBef>
                <a:spcPts val="72"/>
              </a:spcBef>
            </a:pPr>
            <a:r>
              <a:rPr lang="en-US" sz="2800" dirty="0"/>
              <a:t>Improved building design</a:t>
            </a:r>
          </a:p>
          <a:p>
            <a:pPr lvl="1">
              <a:spcBef>
                <a:spcPts val="72"/>
              </a:spcBef>
            </a:pPr>
            <a:r>
              <a:rPr lang="en-US" sz="2400" dirty="0"/>
              <a:t>Smart elevator system reduces wait times by 60%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Improved </a:t>
            </a:r>
            <a:r>
              <a:rPr lang="en-US" sz="2400" dirty="0"/>
              <a:t>energy efficiency </a:t>
            </a:r>
            <a:r>
              <a:rPr lang="en-US" dirty="0"/>
              <a:t>(</a:t>
            </a:r>
            <a:r>
              <a:rPr lang="en-US" sz="2400" dirty="0"/>
              <a:t>LEED Silver certification)</a:t>
            </a:r>
          </a:p>
          <a:p>
            <a:pPr lvl="1">
              <a:spcBef>
                <a:spcPts val="72"/>
              </a:spcBef>
            </a:pPr>
            <a:r>
              <a:rPr lang="en-US" sz="2400" dirty="0"/>
              <a:t>Employee amenities (full service cafeteria, fitness </a:t>
            </a:r>
            <a:r>
              <a:rPr lang="en-US" sz="2400" dirty="0" smtClean="0"/>
              <a:t>center)</a:t>
            </a:r>
            <a:endParaRPr lang="en-US" sz="2400" dirty="0"/>
          </a:p>
          <a:p>
            <a:pPr marL="0" indent="0">
              <a:spcBef>
                <a:spcPts val="72"/>
              </a:spcBef>
              <a:buNone/>
            </a:pPr>
            <a:endParaRPr lang="en-US" sz="2800" dirty="0"/>
          </a:p>
          <a:p>
            <a:pPr>
              <a:spcBef>
                <a:spcPts val="72"/>
              </a:spcBef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819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Project </a:t>
            </a:r>
            <a:r>
              <a:rPr lang="en-US" sz="3200" b="1" dirty="0" smtClean="0"/>
              <a:t>Timeline</a:t>
            </a:r>
            <a:endParaRPr lang="en-US" sz="3200" b="1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290299186"/>
              </p:ext>
            </p:extLst>
          </p:nvPr>
        </p:nvGraphicFramePr>
        <p:xfrm>
          <a:off x="457200" y="1502005"/>
          <a:ext cx="8229600" cy="4065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own Arrow 2"/>
          <p:cNvSpPr/>
          <p:nvPr/>
        </p:nvSpPr>
        <p:spPr>
          <a:xfrm>
            <a:off x="6154946" y="2631057"/>
            <a:ext cx="215661" cy="362309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9749" y="2256349"/>
            <a:ext cx="1846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000" b="0" i="0" u="none" strike="noStrike" kern="1200" cap="small" normalizeH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600" cap="small" dirty="0">
                <a:solidFill>
                  <a:prstClr val="black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33017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Schedule </a:t>
            </a:r>
            <a:r>
              <a:rPr lang="en-US" sz="3200" b="1" dirty="0" smtClean="0"/>
              <a:t>and </a:t>
            </a:r>
            <a:r>
              <a:rPr lang="en-US" sz="3200" b="1" dirty="0"/>
              <a:t>Budget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57662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800" dirty="0"/>
              <a:t>Project is on schedule</a:t>
            </a:r>
          </a:p>
          <a:p>
            <a:pPr lvl="1"/>
            <a:r>
              <a:rPr lang="en-US" sz="2400" dirty="0"/>
              <a:t>Data Center complete &amp; commissioned</a:t>
            </a:r>
          </a:p>
          <a:p>
            <a:pPr lvl="1"/>
            <a:r>
              <a:rPr lang="en-US" sz="2400" dirty="0"/>
              <a:t>5</a:t>
            </a:r>
            <a:r>
              <a:rPr lang="en-US" sz="2400" baseline="30000" dirty="0"/>
              <a:t>th</a:t>
            </a:r>
            <a:r>
              <a:rPr lang="en-US" sz="2400" dirty="0"/>
              <a:t> floor construction </a:t>
            </a:r>
            <a:r>
              <a:rPr lang="en-US" sz="2400" dirty="0" smtClean="0"/>
              <a:t>95% complete</a:t>
            </a:r>
            <a:endParaRPr lang="en-US" sz="2400" dirty="0"/>
          </a:p>
          <a:p>
            <a:pPr lvl="1"/>
            <a:r>
              <a:rPr lang="en-US" sz="2400" dirty="0" smtClean="0"/>
              <a:t>Employee </a:t>
            </a:r>
            <a:r>
              <a:rPr lang="en-US" sz="2400" dirty="0"/>
              <a:t>workspace and furniture </a:t>
            </a:r>
            <a:r>
              <a:rPr lang="en-US" sz="2400" dirty="0" smtClean="0"/>
              <a:t>selections complete</a:t>
            </a:r>
          </a:p>
          <a:p>
            <a:pPr lvl="1"/>
            <a:r>
              <a:rPr lang="en-US" sz="2400" dirty="0" smtClean="0"/>
              <a:t>Absorbing </a:t>
            </a:r>
            <a:r>
              <a:rPr lang="en-US" sz="2400" dirty="0"/>
              <a:t>schedule </a:t>
            </a:r>
            <a:r>
              <a:rPr lang="en-US" sz="2400" dirty="0" smtClean="0"/>
              <a:t>slippage</a:t>
            </a:r>
          </a:p>
          <a:p>
            <a:pPr lvl="1"/>
            <a:r>
              <a:rPr lang="en-US" sz="2400" dirty="0"/>
              <a:t>S</a:t>
            </a:r>
            <a:r>
              <a:rPr lang="en-US" sz="2400" dirty="0" smtClean="0"/>
              <a:t>equence of moves established</a:t>
            </a:r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800" dirty="0"/>
              <a:t>Project </a:t>
            </a:r>
            <a:r>
              <a:rPr lang="en-US" sz="2800" dirty="0" smtClean="0"/>
              <a:t>costs are trending slightly below </a:t>
            </a:r>
            <a:r>
              <a:rPr lang="en-US" sz="2800" dirty="0"/>
              <a:t>budget</a:t>
            </a:r>
          </a:p>
          <a:p>
            <a:pPr lvl="1"/>
            <a:r>
              <a:rPr lang="en-US" sz="2400" dirty="0"/>
              <a:t>Upcoming high value procurements</a:t>
            </a:r>
          </a:p>
          <a:p>
            <a:pPr lvl="1"/>
            <a:r>
              <a:rPr lang="en-US" sz="2400" dirty="0"/>
              <a:t>Sufficient contingency remaining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316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008"/>
            <a:ext cx="8229600" cy="739797"/>
          </a:xfrm>
        </p:spPr>
        <p:txBody>
          <a:bodyPr>
            <a:normAutofit/>
          </a:bodyPr>
          <a:lstStyle/>
          <a:p>
            <a:r>
              <a:rPr lang="en-US" sz="3200" b="1" dirty="0"/>
              <a:t>Managing Risks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104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Integrated Project Schedule</a:t>
            </a:r>
          </a:p>
          <a:p>
            <a:pPr lvl="1"/>
            <a:r>
              <a:rPr lang="en-US" sz="2400" dirty="0"/>
              <a:t>Tracking critical path activities</a:t>
            </a:r>
          </a:p>
          <a:p>
            <a:r>
              <a:rPr lang="en-US" sz="2800" dirty="0"/>
              <a:t>Business operations readiness</a:t>
            </a:r>
          </a:p>
          <a:p>
            <a:pPr lvl="1"/>
            <a:r>
              <a:rPr lang="en-US" sz="2400" dirty="0"/>
              <a:t>Collaborating across OIRM</a:t>
            </a:r>
          </a:p>
          <a:p>
            <a:r>
              <a:rPr lang="en-US" sz="2800" dirty="0" smtClean="0"/>
              <a:t>Partnering with </a:t>
            </a:r>
            <a:r>
              <a:rPr lang="en-US" sz="2800" dirty="0"/>
              <a:t>BFA</a:t>
            </a:r>
            <a:endParaRPr lang="en-US" sz="24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729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</a:t>
            </a:r>
            <a:r>
              <a:rPr lang="en-US" dirty="0" smtClean="0"/>
              <a:t>Skyline</a:t>
            </a:r>
            <a:endParaRPr lang="en-US" dirty="0"/>
          </a:p>
        </p:txBody>
      </p:sp>
      <p:pic>
        <p:nvPicPr>
          <p:cNvPr id="3" name="Picture 2" descr="IMG_346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69385"/>
            <a:ext cx="8229601" cy="39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1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Exterior</a:t>
            </a:r>
          </a:p>
        </p:txBody>
      </p:sp>
      <p:pic>
        <p:nvPicPr>
          <p:cNvPr id="5" name="Picture 4" descr="IMG_128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3230" r="3108" b="10417"/>
          <a:stretch/>
        </p:blipFill>
        <p:spPr>
          <a:xfrm>
            <a:off x="457200" y="1930307"/>
            <a:ext cx="3310101" cy="2332938"/>
          </a:xfrm>
          <a:prstGeom prst="rect">
            <a:avLst/>
          </a:prstGeom>
        </p:spPr>
      </p:pic>
      <p:pic>
        <p:nvPicPr>
          <p:cNvPr id="3" name="Picture 2" descr="DSCN0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24" y="1930307"/>
            <a:ext cx="4735141" cy="35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7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sinessProcesses_B&amp;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BusinessProcesses_B&amp;O</Template>
  <TotalTime>308</TotalTime>
  <Words>344</Words>
  <Application>Microsoft Office PowerPoint</Application>
  <PresentationFormat>On-screen Show (4:3)</PresentationFormat>
  <Paragraphs>81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BusinessProcesses_B&amp;O</vt:lpstr>
      <vt:lpstr>Update on the Relocation of NSF Headquarters</vt:lpstr>
      <vt:lpstr>Project Overview</vt:lpstr>
      <vt:lpstr>Helping NSF achieve its mission</vt:lpstr>
      <vt:lpstr>Helping NSF achieve its mission</vt:lpstr>
      <vt:lpstr>Project Timeline</vt:lpstr>
      <vt:lpstr>Schedule and Budget Update</vt:lpstr>
      <vt:lpstr>Managing Risks</vt:lpstr>
      <vt:lpstr>Building Skyline</vt:lpstr>
      <vt:lpstr>Building Exterior</vt:lpstr>
      <vt:lpstr>5th Floor</vt:lpstr>
      <vt:lpstr>Change Management/Communications</vt:lpstr>
      <vt:lpstr>Directorate Branding</vt:lpstr>
      <vt:lpstr>Directorate Branding</vt:lpstr>
      <vt:lpstr>Video Tour </vt:lpstr>
      <vt:lpstr>What happens after we get there?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OIRM Business Process Planning</dc:title>
  <dc:creator>NSF</dc:creator>
  <cp:lastModifiedBy>Rich, Jeffrey S.</cp:lastModifiedBy>
  <cp:revision>40</cp:revision>
  <cp:lastPrinted>2015-05-20T17:27:08Z</cp:lastPrinted>
  <dcterms:created xsi:type="dcterms:W3CDTF">2015-05-20T16:31:11Z</dcterms:created>
  <dcterms:modified xsi:type="dcterms:W3CDTF">2016-11-28T22:13:40Z</dcterms:modified>
</cp:coreProperties>
</file>